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6" r:id="rId3"/>
  </p:sldIdLst>
  <p:sldSz cx="11485563" cy="7704138"/>
  <p:notesSz cx="7099300" cy="10234613"/>
  <p:defaultTextStyle>
    <a:defPPr>
      <a:defRPr lang="en-US"/>
    </a:defPPr>
    <a:lvl1pPr marL="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27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6548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4823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3097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1371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89645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792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619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8EE"/>
    <a:srgbClr val="A5C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887" autoAdjust="0"/>
  </p:normalViewPr>
  <p:slideViewPr>
    <p:cSldViewPr>
      <p:cViewPr>
        <p:scale>
          <a:sx n="87" d="100"/>
          <a:sy n="87" d="100"/>
        </p:scale>
        <p:origin x="-1632" y="-528"/>
      </p:cViewPr>
      <p:guideLst>
        <p:guide orient="horz" pos="2427"/>
        <p:guide pos="36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864E027-10CC-4766-A375-068B82A2055B}" type="datetimeFigureOut">
              <a:rPr lang="en-GB" smtClean="0"/>
              <a:t>19/01/2015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0563" y="768350"/>
            <a:ext cx="57181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2705ECA-4350-4C25-A424-F47D0C061F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318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05ECA-4350-4C25-A424-F47D0C061FD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73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17" y="2393277"/>
            <a:ext cx="9762729" cy="16513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2835" y="4365678"/>
            <a:ext cx="8039894" cy="196883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1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9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7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6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7033" y="308524"/>
            <a:ext cx="2584252" cy="65734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278" y="308524"/>
            <a:ext cx="7561329" cy="65734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80" y="4950623"/>
            <a:ext cx="9762729" cy="1530127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80" y="3265343"/>
            <a:ext cx="9762729" cy="168528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2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65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482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309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413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896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379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61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4278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8495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24515"/>
            <a:ext cx="5074785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4278" y="2443210"/>
            <a:ext cx="5074785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4507" y="1724515"/>
            <a:ext cx="5076778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4507" y="2443210"/>
            <a:ext cx="5076778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279" y="306739"/>
            <a:ext cx="3778671" cy="130542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536" y="306740"/>
            <a:ext cx="6420749" cy="6575268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279" y="1612163"/>
            <a:ext cx="3778671" cy="5269845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1251" y="5392897"/>
            <a:ext cx="6891338" cy="63666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1251" y="688379"/>
            <a:ext cx="6891338" cy="4622483"/>
          </a:xfrm>
        </p:spPr>
        <p:txBody>
          <a:bodyPr/>
          <a:lstStyle>
            <a:lvl1pPr marL="0" indent="0">
              <a:buNone/>
              <a:defRPr sz="3800"/>
            </a:lvl1pPr>
            <a:lvl2pPr marL="548274" indent="0">
              <a:buNone/>
              <a:defRPr sz="3400"/>
            </a:lvl2pPr>
            <a:lvl3pPr marL="1096548" indent="0">
              <a:buNone/>
              <a:defRPr sz="2900"/>
            </a:lvl3pPr>
            <a:lvl4pPr marL="1644823" indent="0">
              <a:buNone/>
              <a:defRPr sz="2400"/>
            </a:lvl4pPr>
            <a:lvl5pPr marL="2193097" indent="0">
              <a:buNone/>
              <a:defRPr sz="2400"/>
            </a:lvl5pPr>
            <a:lvl6pPr marL="2741371" indent="0">
              <a:buNone/>
              <a:defRPr sz="2400"/>
            </a:lvl6pPr>
            <a:lvl7pPr marL="3289645" indent="0">
              <a:buNone/>
              <a:defRPr sz="2400"/>
            </a:lvl7pPr>
            <a:lvl8pPr marL="3837920" indent="0">
              <a:buNone/>
              <a:defRPr sz="2400"/>
            </a:lvl8pPr>
            <a:lvl9pPr marL="4386194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1251" y="6029558"/>
            <a:ext cx="6891338" cy="904166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4278" y="308523"/>
            <a:ext cx="10337007" cy="1284023"/>
          </a:xfrm>
          <a:prstGeom prst="rect">
            <a:avLst/>
          </a:prstGeom>
        </p:spPr>
        <p:txBody>
          <a:bodyPr vert="horz" lIns="109655" tIns="54827" rIns="109655" bIns="5482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97633"/>
            <a:ext cx="10337007" cy="5084375"/>
          </a:xfrm>
          <a:prstGeom prst="rect">
            <a:avLst/>
          </a:prstGeom>
        </p:spPr>
        <p:txBody>
          <a:bodyPr vert="horz" lIns="109655" tIns="54827" rIns="109655" bIns="548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4278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24234" y="7140595"/>
            <a:ext cx="363709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1320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96548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206" indent="-411206" algn="l" defTabSz="109654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90946" indent="-342671" algn="l" defTabSz="1096548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686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960" indent="-274137" algn="l" defTabSz="109654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7234" indent="-274137" algn="l" defTabSz="109654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5508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3783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2057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0331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27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548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4823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097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1371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9645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92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619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4.wdp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9" Type="http://schemas.microsoft.com/office/2007/relationships/hdphoto" Target="../media/hdphoto16.wdp"/><Relationship Id="rId21" Type="http://schemas.microsoft.com/office/2007/relationships/hdphoto" Target="../media/hdphoto7.wdp"/><Relationship Id="rId34" Type="http://schemas.openxmlformats.org/officeDocument/2006/relationships/image" Target="../media/image19.png"/><Relationship Id="rId42" Type="http://schemas.openxmlformats.org/officeDocument/2006/relationships/image" Target="../media/image23.png"/><Relationship Id="rId47" Type="http://schemas.microsoft.com/office/2007/relationships/hdphoto" Target="../media/hdphoto20.wdp"/><Relationship Id="rId50" Type="http://schemas.openxmlformats.org/officeDocument/2006/relationships/image" Target="../media/image27.png"/><Relationship Id="rId55" Type="http://schemas.microsoft.com/office/2007/relationships/hdphoto" Target="../media/hdphoto24.wdp"/><Relationship Id="rId63" Type="http://schemas.microsoft.com/office/2007/relationships/hdphoto" Target="../media/hdphoto28.wdp"/><Relationship Id="rId68" Type="http://schemas.openxmlformats.org/officeDocument/2006/relationships/image" Target="../media/image36.png"/><Relationship Id="rId7" Type="http://schemas.openxmlformats.org/officeDocument/2006/relationships/image" Target="../media/image4.png"/><Relationship Id="rId71" Type="http://schemas.microsoft.com/office/2007/relationships/hdphoto" Target="../media/hdphoto31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.png"/><Relationship Id="rId29" Type="http://schemas.microsoft.com/office/2007/relationships/hdphoto" Target="../media/hdphoto11.wdp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6.png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37" Type="http://schemas.microsoft.com/office/2007/relationships/hdphoto" Target="../media/hdphoto15.wdp"/><Relationship Id="rId40" Type="http://schemas.openxmlformats.org/officeDocument/2006/relationships/image" Target="../media/image22.png"/><Relationship Id="rId45" Type="http://schemas.microsoft.com/office/2007/relationships/hdphoto" Target="../media/hdphoto19.wdp"/><Relationship Id="rId53" Type="http://schemas.microsoft.com/office/2007/relationships/hdphoto" Target="../media/hdphoto23.wdp"/><Relationship Id="rId58" Type="http://schemas.openxmlformats.org/officeDocument/2006/relationships/image" Target="../media/image31.png"/><Relationship Id="rId66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23" Type="http://schemas.microsoft.com/office/2007/relationships/hdphoto" Target="../media/hdphoto8.wdp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49" Type="http://schemas.microsoft.com/office/2007/relationships/hdphoto" Target="../media/hdphoto21.wdp"/><Relationship Id="rId57" Type="http://schemas.microsoft.com/office/2007/relationships/hdphoto" Target="../media/hdphoto25.wdp"/><Relationship Id="rId61" Type="http://schemas.microsoft.com/office/2007/relationships/hdphoto" Target="../media/hdphoto27.wdp"/><Relationship Id="rId10" Type="http://schemas.microsoft.com/office/2007/relationships/hdphoto" Target="../media/hdphoto3.wdp"/><Relationship Id="rId19" Type="http://schemas.microsoft.com/office/2007/relationships/hdphoto" Target="../media/hdphoto6.wdp"/><Relationship Id="rId31" Type="http://schemas.microsoft.com/office/2007/relationships/hdphoto" Target="../media/hdphoto12.wdp"/><Relationship Id="rId44" Type="http://schemas.openxmlformats.org/officeDocument/2006/relationships/image" Target="../media/image24.png"/><Relationship Id="rId52" Type="http://schemas.openxmlformats.org/officeDocument/2006/relationships/image" Target="../media/image28.png"/><Relationship Id="rId60" Type="http://schemas.openxmlformats.org/officeDocument/2006/relationships/image" Target="../media/image32.png"/><Relationship Id="rId65" Type="http://schemas.microsoft.com/office/2007/relationships/hdphoto" Target="../media/hdphoto29.wdp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Relationship Id="rId22" Type="http://schemas.openxmlformats.org/officeDocument/2006/relationships/image" Target="../media/image13.png"/><Relationship Id="rId27" Type="http://schemas.microsoft.com/office/2007/relationships/hdphoto" Target="../media/hdphoto10.wdp"/><Relationship Id="rId30" Type="http://schemas.openxmlformats.org/officeDocument/2006/relationships/image" Target="../media/image17.png"/><Relationship Id="rId35" Type="http://schemas.microsoft.com/office/2007/relationships/hdphoto" Target="../media/hdphoto14.wdp"/><Relationship Id="rId43" Type="http://schemas.microsoft.com/office/2007/relationships/hdphoto" Target="../media/hdphoto18.wdp"/><Relationship Id="rId48" Type="http://schemas.openxmlformats.org/officeDocument/2006/relationships/image" Target="../media/image26.png"/><Relationship Id="rId56" Type="http://schemas.openxmlformats.org/officeDocument/2006/relationships/image" Target="../media/image30.png"/><Relationship Id="rId64" Type="http://schemas.openxmlformats.org/officeDocument/2006/relationships/image" Target="../media/image34.png"/><Relationship Id="rId69" Type="http://schemas.openxmlformats.org/officeDocument/2006/relationships/image" Target="../media/image37.png"/><Relationship Id="rId8" Type="http://schemas.microsoft.com/office/2007/relationships/hdphoto" Target="../media/hdphoto2.wdp"/><Relationship Id="rId51" Type="http://schemas.microsoft.com/office/2007/relationships/hdphoto" Target="../media/hdphoto22.wdp"/><Relationship Id="rId3" Type="http://schemas.openxmlformats.org/officeDocument/2006/relationships/image" Target="../media/image1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5" Type="http://schemas.microsoft.com/office/2007/relationships/hdphoto" Target="../media/hdphoto9.wdp"/><Relationship Id="rId33" Type="http://schemas.microsoft.com/office/2007/relationships/hdphoto" Target="../media/hdphoto13.wdp"/><Relationship Id="rId38" Type="http://schemas.openxmlformats.org/officeDocument/2006/relationships/image" Target="../media/image21.png"/><Relationship Id="rId46" Type="http://schemas.openxmlformats.org/officeDocument/2006/relationships/image" Target="../media/image25.png"/><Relationship Id="rId59" Type="http://schemas.microsoft.com/office/2007/relationships/hdphoto" Target="../media/hdphoto26.wdp"/><Relationship Id="rId67" Type="http://schemas.microsoft.com/office/2007/relationships/hdphoto" Target="../media/hdphoto30.wdp"/><Relationship Id="rId20" Type="http://schemas.openxmlformats.org/officeDocument/2006/relationships/image" Target="../media/image12.png"/><Relationship Id="rId41" Type="http://schemas.microsoft.com/office/2007/relationships/hdphoto" Target="../media/hdphoto17.wdp"/><Relationship Id="rId54" Type="http://schemas.openxmlformats.org/officeDocument/2006/relationships/image" Target="../media/image29.png"/><Relationship Id="rId62" Type="http://schemas.openxmlformats.org/officeDocument/2006/relationships/image" Target="../media/image33.png"/><Relationship Id="rId70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49.png"/><Relationship Id="rId18" Type="http://schemas.openxmlformats.org/officeDocument/2006/relationships/image" Target="../media/image52.png"/><Relationship Id="rId26" Type="http://schemas.openxmlformats.org/officeDocument/2006/relationships/image" Target="../media/image59.png"/><Relationship Id="rId3" Type="http://schemas.openxmlformats.org/officeDocument/2006/relationships/image" Target="../media/image40.png"/><Relationship Id="rId21" Type="http://schemas.openxmlformats.org/officeDocument/2006/relationships/image" Target="../media/image55.png"/><Relationship Id="rId7" Type="http://schemas.openxmlformats.org/officeDocument/2006/relationships/image" Target="../media/image43.jpeg"/><Relationship Id="rId12" Type="http://schemas.openxmlformats.org/officeDocument/2006/relationships/image" Target="../media/image48.png"/><Relationship Id="rId17" Type="http://schemas.openxmlformats.org/officeDocument/2006/relationships/image" Target="../media/image51.png"/><Relationship Id="rId25" Type="http://schemas.microsoft.com/office/2007/relationships/hdphoto" Target="../media/hdphoto33.wdp"/><Relationship Id="rId2" Type="http://schemas.openxmlformats.org/officeDocument/2006/relationships/image" Target="../media/image39.jpeg"/><Relationship Id="rId16" Type="http://schemas.microsoft.com/office/2007/relationships/hdphoto" Target="../media/hdphoto2.wdp"/><Relationship Id="rId20" Type="http://schemas.openxmlformats.org/officeDocument/2006/relationships/image" Target="../media/image54.png"/><Relationship Id="rId29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gif"/><Relationship Id="rId11" Type="http://schemas.openxmlformats.org/officeDocument/2006/relationships/image" Target="../media/image47.png"/><Relationship Id="rId24" Type="http://schemas.openxmlformats.org/officeDocument/2006/relationships/image" Target="../media/image58.png"/><Relationship Id="rId5" Type="http://schemas.openxmlformats.org/officeDocument/2006/relationships/image" Target="../media/image41.jpeg"/><Relationship Id="rId15" Type="http://schemas.openxmlformats.org/officeDocument/2006/relationships/image" Target="../media/image4.png"/><Relationship Id="rId23" Type="http://schemas.openxmlformats.org/officeDocument/2006/relationships/image" Target="../media/image57.png"/><Relationship Id="rId28" Type="http://schemas.openxmlformats.org/officeDocument/2006/relationships/image" Target="../media/image60.png"/><Relationship Id="rId10" Type="http://schemas.openxmlformats.org/officeDocument/2006/relationships/image" Target="../media/image46.png"/><Relationship Id="rId19" Type="http://schemas.openxmlformats.org/officeDocument/2006/relationships/image" Target="../media/image53.png"/><Relationship Id="rId4" Type="http://schemas.microsoft.com/office/2007/relationships/hdphoto" Target="../media/hdphoto32.wdp"/><Relationship Id="rId9" Type="http://schemas.openxmlformats.org/officeDocument/2006/relationships/image" Target="../media/image45.jpeg"/><Relationship Id="rId14" Type="http://schemas.openxmlformats.org/officeDocument/2006/relationships/image" Target="../media/image50.png"/><Relationship Id="rId22" Type="http://schemas.openxmlformats.org/officeDocument/2006/relationships/image" Target="../media/image56.png"/><Relationship Id="rId27" Type="http://schemas.microsoft.com/office/2007/relationships/hdphoto" Target="../media/hdphoto34.wdp"/><Relationship Id="rId30" Type="http://schemas.microsoft.com/office/2007/relationships/hdphoto" Target="../media/hdphoto3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ardrop 25"/>
          <p:cNvSpPr/>
          <p:nvPr/>
        </p:nvSpPr>
        <p:spPr>
          <a:xfrm rot="10800000">
            <a:off x="-22808" y="5133619"/>
            <a:ext cx="2565188" cy="2604650"/>
          </a:xfrm>
          <a:prstGeom prst="teardrop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9" name="Teardrop 8"/>
          <p:cNvSpPr/>
          <p:nvPr/>
        </p:nvSpPr>
        <p:spPr>
          <a:xfrm>
            <a:off x="5742000" y="32543"/>
            <a:ext cx="5714194" cy="4962526"/>
          </a:xfrm>
          <a:prstGeom prst="teardrop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46946" y="6554004"/>
            <a:ext cx="2972850" cy="882787"/>
            <a:chOff x="8409781" y="3623469"/>
            <a:chExt cx="2972850" cy="88278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781" y="3623469"/>
              <a:ext cx="2847181" cy="60320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9533" y="4150540"/>
              <a:ext cx="1943098" cy="355716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7723981" y="270669"/>
            <a:ext cx="35900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PTH </a:t>
            </a:r>
          </a:p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Through Hole</a:t>
            </a:r>
            <a:endParaRPr 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590981" y="2251869"/>
            <a:ext cx="1800000" cy="1823828"/>
            <a:chOff x="9185134" y="2709069"/>
            <a:chExt cx="1800000" cy="1823828"/>
          </a:xfrm>
        </p:grpSpPr>
        <p:sp>
          <p:nvSpPr>
            <p:cNvPr id="12" name="Snip Diagonal Corner Rectangle 11"/>
            <p:cNvSpPr/>
            <p:nvPr/>
          </p:nvSpPr>
          <p:spPr>
            <a:xfrm>
              <a:off x="9185134" y="2732897"/>
              <a:ext cx="1800000" cy="1800000"/>
            </a:xfrm>
            <a:prstGeom prst="snip2Diag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3" descr="D:\Picture\HD 產品圖片\LAMP\1L0531S11A0DA203 (2)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601" b="100000" l="10599" r="89924">
                          <a14:foregroundMark x1="30989" y1="32637" x2="77091" y2="91026"/>
                          <a14:foregroundMark x1="77091" y1="91026" x2="88593" y2="92711"/>
                          <a14:foregroundMark x1="88070" y1="91465" x2="39211" y2="279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39988" b="52827"/>
            <a:stretch/>
          </p:blipFill>
          <p:spPr bwMode="auto">
            <a:xfrm>
              <a:off x="9185134" y="2709069"/>
              <a:ext cx="1534022" cy="1564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10162381" y="4601268"/>
            <a:ext cx="1080000" cy="1080000"/>
            <a:chOff x="10034816" y="4031206"/>
            <a:chExt cx="1080000" cy="1080000"/>
          </a:xfrm>
        </p:grpSpPr>
        <p:sp>
          <p:nvSpPr>
            <p:cNvPr id="15" name="Snip Diagonal Corner Rectangle 14"/>
            <p:cNvSpPr/>
            <p:nvPr/>
          </p:nvSpPr>
          <p:spPr>
            <a:xfrm>
              <a:off x="10034816" y="4031206"/>
              <a:ext cx="1080000" cy="1080000"/>
            </a:xfrm>
            <a:prstGeom prst="snip2Diag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55" b="8829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9" b="10764"/>
            <a:stretch/>
          </p:blipFill>
          <p:spPr>
            <a:xfrm>
              <a:off x="10114970" y="4186633"/>
              <a:ext cx="919692" cy="769146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8969239" y="4601268"/>
            <a:ext cx="1097648" cy="1080000"/>
            <a:chOff x="8627486" y="4031206"/>
            <a:chExt cx="1097648" cy="1080000"/>
          </a:xfrm>
        </p:grpSpPr>
        <p:sp>
          <p:nvSpPr>
            <p:cNvPr id="14" name="Snip Diagonal Corner Rectangle 13"/>
            <p:cNvSpPr/>
            <p:nvPr/>
          </p:nvSpPr>
          <p:spPr>
            <a:xfrm>
              <a:off x="8645134" y="4031206"/>
              <a:ext cx="1080000" cy="1080000"/>
            </a:xfrm>
            <a:prstGeom prst="snip2DiagRect">
              <a:avLst/>
            </a:prstGeom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8" name="Picture 19" descr="D:\Picture\HD 產品圖片\LAMP\1RMB81P21A9D5001 副本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9982" r="8996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02" b="46675"/>
            <a:stretch/>
          </p:blipFill>
          <p:spPr bwMode="auto">
            <a:xfrm rot="987560" flipH="1">
              <a:off x="8627486" y="4067477"/>
              <a:ext cx="1004660" cy="801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7806946" y="4601268"/>
            <a:ext cx="1080000" cy="1080000"/>
            <a:chOff x="7381444" y="4031206"/>
            <a:chExt cx="1080000" cy="1080000"/>
          </a:xfrm>
        </p:grpSpPr>
        <p:sp>
          <p:nvSpPr>
            <p:cNvPr id="19" name="Snip Diagonal Corner Rectangle 18"/>
            <p:cNvSpPr/>
            <p:nvPr/>
          </p:nvSpPr>
          <p:spPr>
            <a:xfrm>
              <a:off x="7381444" y="4031206"/>
              <a:ext cx="1080000" cy="1080000"/>
            </a:xfrm>
            <a:prstGeom prst="snip2DiagRect">
              <a:avLst/>
            </a:prstGeom>
            <a:solidFill>
              <a:schemeClr val="bg1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1"/>
            <a:srcRect l="21774" t="12070" r="26812" b="13333"/>
            <a:stretch/>
          </p:blipFill>
          <p:spPr>
            <a:xfrm>
              <a:off x="7548020" y="4139206"/>
              <a:ext cx="746848" cy="864000"/>
            </a:xfrm>
            <a:prstGeom prst="rect">
              <a:avLst/>
            </a:prstGeom>
          </p:spPr>
        </p:pic>
      </p:grpSp>
      <p:sp>
        <p:nvSpPr>
          <p:cNvPr id="84" name="TextBox 83"/>
          <p:cNvSpPr txBox="1"/>
          <p:nvPr/>
        </p:nvSpPr>
        <p:spPr>
          <a:xfrm>
            <a:off x="152021" y="264998"/>
            <a:ext cx="2370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PTH Through Hole Lamps:</a:t>
            </a:r>
            <a:endParaRPr lang="en-GB" sz="1200" dirty="0"/>
          </a:p>
        </p:txBody>
      </p:sp>
      <p:grpSp>
        <p:nvGrpSpPr>
          <p:cNvPr id="120" name="Group 119"/>
          <p:cNvGrpSpPr/>
          <p:nvPr/>
        </p:nvGrpSpPr>
        <p:grpSpPr>
          <a:xfrm>
            <a:off x="308217" y="727869"/>
            <a:ext cx="1143000" cy="1234327"/>
            <a:chOff x="561181" y="636543"/>
            <a:chExt cx="1143000" cy="1234327"/>
          </a:xfrm>
        </p:grpSpPr>
        <p:sp>
          <p:nvSpPr>
            <p:cNvPr id="117" name="Rounded Rectangle 116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Round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780381" y="727869"/>
            <a:ext cx="1143000" cy="1234327"/>
            <a:chOff x="561181" y="636543"/>
            <a:chExt cx="1143000" cy="1234327"/>
          </a:xfrm>
        </p:grpSpPr>
        <p:sp>
          <p:nvSpPr>
            <p:cNvPr id="122" name="Rounded Rectangle 121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Oval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070217" y="2114596"/>
            <a:ext cx="1143000" cy="1234327"/>
            <a:chOff x="561181" y="636543"/>
            <a:chExt cx="1143000" cy="1234327"/>
          </a:xfrm>
        </p:grpSpPr>
        <p:sp>
          <p:nvSpPr>
            <p:cNvPr id="125" name="Rounded Rectangle 124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Tower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542381" y="2114596"/>
            <a:ext cx="1143000" cy="1234327"/>
            <a:chOff x="561181" y="636543"/>
            <a:chExt cx="1143000" cy="1234327"/>
          </a:xfrm>
        </p:grpSpPr>
        <p:sp>
          <p:nvSpPr>
            <p:cNvPr id="128" name="Rounded Rectangle 127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Cylindrical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33445" y="3486196"/>
            <a:ext cx="1143000" cy="1234327"/>
            <a:chOff x="561181" y="636543"/>
            <a:chExt cx="1143000" cy="1234327"/>
          </a:xfrm>
        </p:grpSpPr>
        <p:sp>
          <p:nvSpPr>
            <p:cNvPr id="131" name="Rounded Rectangle 130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Rectangular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805609" y="3486196"/>
            <a:ext cx="1143000" cy="1234327"/>
            <a:chOff x="561181" y="636543"/>
            <a:chExt cx="1143000" cy="1234327"/>
          </a:xfrm>
        </p:grpSpPr>
        <p:sp>
          <p:nvSpPr>
            <p:cNvPr id="134" name="Rounded Rectangle 133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Square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070217" y="4857796"/>
            <a:ext cx="1143000" cy="1234327"/>
            <a:chOff x="561181" y="636543"/>
            <a:chExt cx="1143000" cy="1234327"/>
          </a:xfrm>
        </p:grpSpPr>
        <p:sp>
          <p:nvSpPr>
            <p:cNvPr id="137" name="Rounded Rectangle 136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Triangular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542381" y="4857796"/>
            <a:ext cx="1143000" cy="1234327"/>
            <a:chOff x="561181" y="636543"/>
            <a:chExt cx="1143000" cy="1234327"/>
          </a:xfrm>
        </p:grpSpPr>
        <p:sp>
          <p:nvSpPr>
            <p:cNvPr id="140" name="Rounded Rectangle 139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Strew Hat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33445" y="6213770"/>
            <a:ext cx="1143000" cy="1234327"/>
            <a:chOff x="561181" y="636543"/>
            <a:chExt cx="1143000" cy="1234327"/>
          </a:xfrm>
        </p:grpSpPr>
        <p:sp>
          <p:nvSpPr>
            <p:cNvPr id="143" name="Rounded Rectangle 142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Reflector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805609" y="6213770"/>
            <a:ext cx="1143000" cy="1234327"/>
            <a:chOff x="561181" y="636543"/>
            <a:chExt cx="1143000" cy="1234327"/>
          </a:xfrm>
        </p:grpSpPr>
        <p:sp>
          <p:nvSpPr>
            <p:cNvPr id="146" name="Rounded Rectangle 145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Blinking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85" name="Picture 3" descr="D:\Picture\LED HD Photos\Brightek display5mm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31" b="89607" l="0" r="47113">
                        <a14:foregroundMark x1="15935" y1="47344" x2="42725" y2="69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699" r="66631" b="34714"/>
          <a:stretch/>
        </p:blipFill>
        <p:spPr bwMode="auto">
          <a:xfrm rot="655328">
            <a:off x="1989249" y="784508"/>
            <a:ext cx="725264" cy="75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6" descr="D:\Picture\LED HD Photos\Brightek Connector Lamp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543" b="92379" l="0" r="41109">
                        <a14:foregroundMark x1="25404" y1="67667" x2="33949" y2="64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55" r="60148" b="24953"/>
          <a:stretch/>
        </p:blipFill>
        <p:spPr bwMode="auto">
          <a:xfrm>
            <a:off x="1297365" y="2145680"/>
            <a:ext cx="669813" cy="88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5" descr="D:\Picture\HD 產品圖片\LAMP\12.pn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9" b="27131"/>
          <a:stretch/>
        </p:blipFill>
        <p:spPr bwMode="auto">
          <a:xfrm rot="707623">
            <a:off x="482638" y="3607868"/>
            <a:ext cx="843121" cy="68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6" descr="D:\Picture\HD 產品圖片\LAMP\11.pn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856" b="29983"/>
          <a:stretch/>
        </p:blipFill>
        <p:spPr bwMode="auto">
          <a:xfrm>
            <a:off x="2008200" y="3583468"/>
            <a:ext cx="741174" cy="75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7" descr="D:\Picture\HD 產品圖片\LAMP\1L0545W32B0CB203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840" b="100000" l="0" r="99385">
                        <a14:foregroundMark x1="10022" y1="20120" x2="81758" y2="93960"/>
                        <a14:foregroundMark x1="22945" y1="13680" x2="92352" y2="91800"/>
                        <a14:foregroundMark x1="30022" y1="32960" x2="86462" y2="93960"/>
                        <a14:foregroundMark x1="7648" y1="21160" x2="18242" y2="34000"/>
                        <a14:foregroundMark x1="25319" y1="10480" x2="37055" y2="254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51937" b="51383"/>
          <a:stretch/>
        </p:blipFill>
        <p:spPr bwMode="auto">
          <a:xfrm>
            <a:off x="2624741" y="2106630"/>
            <a:ext cx="755840" cy="84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9" descr="http://media.digikey.com/photos/Panasonic%20Photos/LNG312GKG.jpg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6875" b="98594" l="0" r="48281">
                        <a14:foregroundMark x1="6406" y1="52812" x2="10000" y2="58594"/>
                        <a14:foregroundMark x1="12656" y1="59688" x2="43125" y2="95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890" r="79019" b="32678"/>
          <a:stretch/>
        </p:blipFill>
        <p:spPr bwMode="auto">
          <a:xfrm>
            <a:off x="1237774" y="4857163"/>
            <a:ext cx="770426" cy="82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D:\Picture\LED HD Photos\Brightek straw hat.jp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7460" l="924" r="94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914" b="59661"/>
          <a:stretch/>
        </p:blipFill>
        <p:spPr bwMode="auto">
          <a:xfrm>
            <a:off x="2542381" y="4947873"/>
            <a:ext cx="891949" cy="73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10" descr="D:\Picture\HD 產品圖片\LAMP\1L034XW32B0CB209.jpg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4313" b="32397" l="6339" r="39715">
                        <a14:foregroundMark x1="28072" y1="29890" x2="29495" y2="32297"/>
                        <a14:foregroundMark x1="30142" y1="16851" x2="39715" y2="31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3" t="4304" r="58973" b="68139"/>
          <a:stretch/>
        </p:blipFill>
        <p:spPr bwMode="auto">
          <a:xfrm>
            <a:off x="444133" y="6290469"/>
            <a:ext cx="743951" cy="76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3" descr="D:\Picture\HD 產品圖片\LAMP\05.png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72000" l="0" r="7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28886" b="35307"/>
          <a:stretch/>
        </p:blipFill>
        <p:spPr bwMode="auto">
          <a:xfrm rot="1301547">
            <a:off x="2015911" y="6310778"/>
            <a:ext cx="652576" cy="680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3" descr="D:\Picture\HD 產品圖片\LAMP\1L0531S11A0DA203 (2).jpg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2601" b="100000" l="10599" r="89924">
                        <a14:foregroundMark x1="30989" y1="32637" x2="77091" y2="91026"/>
                        <a14:foregroundMark x1="77091" y1="91026" x2="88593" y2="92711"/>
                        <a14:foregroundMark x1="88070" y1="91465" x2="39211" y2="279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39988" b="52827"/>
          <a:stretch/>
        </p:blipFill>
        <p:spPr bwMode="auto">
          <a:xfrm>
            <a:off x="444133" y="727868"/>
            <a:ext cx="853232" cy="870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8" name="Group 187"/>
          <p:cNvGrpSpPr/>
          <p:nvPr/>
        </p:nvGrpSpPr>
        <p:grpSpPr>
          <a:xfrm>
            <a:off x="3913981" y="213821"/>
            <a:ext cx="3512161" cy="7354971"/>
            <a:chOff x="172117" y="324500"/>
            <a:chExt cx="3512161" cy="7354971"/>
          </a:xfrm>
        </p:grpSpPr>
        <p:grpSp>
          <p:nvGrpSpPr>
            <p:cNvPr id="148" name="Group 147"/>
            <p:cNvGrpSpPr/>
            <p:nvPr/>
          </p:nvGrpSpPr>
          <p:grpSpPr>
            <a:xfrm>
              <a:off x="307114" y="407942"/>
              <a:ext cx="1905000" cy="1234327"/>
              <a:chOff x="561181" y="636543"/>
              <a:chExt cx="1905000" cy="1234327"/>
            </a:xfrm>
          </p:grpSpPr>
          <p:sp>
            <p:nvSpPr>
              <p:cNvPr id="149" name="Rounded Rectangle 148"/>
              <p:cNvSpPr/>
              <p:nvPr/>
            </p:nvSpPr>
            <p:spPr>
              <a:xfrm>
                <a:off x="561181" y="636543"/>
                <a:ext cx="1905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0" name="Rectangle 149"/>
              <p:cNvSpPr/>
              <p:nvPr/>
            </p:nvSpPr>
            <p:spPr>
              <a:xfrm>
                <a:off x="561181" y="1506812"/>
                <a:ext cx="1905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Duo / Full Colour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2534317" y="407942"/>
              <a:ext cx="1143000" cy="1234327"/>
              <a:chOff x="1316220" y="636543"/>
              <a:chExt cx="1143000" cy="1234327"/>
            </a:xfrm>
          </p:grpSpPr>
          <p:sp>
            <p:nvSpPr>
              <p:cNvPr id="152" name="Rounded Rectangle 151"/>
              <p:cNvSpPr/>
              <p:nvPr/>
            </p:nvSpPr>
            <p:spPr>
              <a:xfrm>
                <a:off x="1316220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1316220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err="1" smtClean="0">
                    <a:solidFill>
                      <a:schemeClr val="tx1"/>
                    </a:solidFill>
                  </a:rPr>
                  <a:t>Superflux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1069114" y="2008142"/>
              <a:ext cx="1143000" cy="1234327"/>
              <a:chOff x="561181" y="636543"/>
              <a:chExt cx="1143000" cy="1234327"/>
            </a:xfrm>
          </p:grpSpPr>
          <p:sp>
            <p:nvSpPr>
              <p:cNvPr id="155" name="Rounded Rectangle 154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6" name="Rectangle 155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Resistor Int.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2541278" y="2008142"/>
              <a:ext cx="1143000" cy="1234327"/>
              <a:chOff x="561181" y="636543"/>
              <a:chExt cx="1143000" cy="1234327"/>
            </a:xfrm>
          </p:grpSpPr>
          <p:sp>
            <p:nvSpPr>
              <p:cNvPr id="158" name="Rounded Rectangle 157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Customised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3" name="Picture 5" descr="D:\Picture\LED HD Photos\Brightek lamp5mm.jpg"/>
            <p:cNvPicPr>
              <a:picLocks noChangeAspect="1" noChangeArrowheads="1"/>
            </p:cNvPicPr>
            <p:nvPr/>
          </p:nvPicPr>
          <p:blipFill rotWithShape="1"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9238" b="98845" l="0" r="97229">
                          <a14:foregroundMark x1="28176" y1="37182" x2="90762" y2="81524"/>
                          <a14:foregroundMark x1="83603" y1="73210" x2="93533" y2="80831"/>
                          <a14:foregroundMark x1="7390" y1="26328" x2="23095" y2="40416"/>
                          <a14:foregroundMark x1="6236" y1="21478" x2="11547" y2="152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-1" r="48844" b="45644"/>
            <a:stretch/>
          </p:blipFill>
          <p:spPr bwMode="auto">
            <a:xfrm rot="996626">
              <a:off x="1171186" y="1939524"/>
              <a:ext cx="779100" cy="827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0" name="Picture 11" descr="D:\Picture\HD 產品圖片\LAMP\1L0392V2G71CD201.jpg"/>
            <p:cNvPicPr>
              <a:picLocks noChangeAspect="1" noChangeArrowheads="1"/>
            </p:cNvPicPr>
            <p:nvPr/>
          </p:nvPicPr>
          <p:blipFill rotWithShape="1">
            <a:blip r:embed="rId32" cstate="print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0" b="38875" l="0" r="42577">
                          <a14:foregroundMark x1="16966" y1="18625" x2="14029" y2="25000"/>
                          <a14:foregroundMark x1="18271" y1="28250" x2="26917" y2="38500"/>
                          <a14:foregroundMark x1="25612" y1="22250" x2="39967" y2="38875"/>
                          <a14:foregroundMark x1="36868" y1="22625" x2="42577" y2="29875"/>
                          <a14:backgroundMark x1="23980" y1="29625" x2="29201" y2="37875"/>
                          <a14:backgroundMark x1="33116" y1="25875" x2="41762" y2="358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57330" b="61444"/>
            <a:stretch/>
          </p:blipFill>
          <p:spPr bwMode="auto">
            <a:xfrm>
              <a:off x="411412" y="324500"/>
              <a:ext cx="759369" cy="895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1" name="Picture 12" descr="D:\Picture\HD 產品圖片\LAMP\1L0591VGB01MA007.jpg"/>
            <p:cNvPicPr>
              <a:picLocks noChangeAspect="1" noChangeArrowheads="1"/>
            </p:cNvPicPr>
            <p:nvPr/>
          </p:nvPicPr>
          <p:blipFill rotWithShape="1"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0" b="49778" l="2852" r="52471">
                          <a14:foregroundMark x1="26806" y1="17578" x2="31369" y2="22452"/>
                          <a14:foregroundMark x1="27186" y1="33678" x2="37833" y2="48154"/>
                          <a14:foregroundMark x1="31749" y1="34269" x2="42395" y2="47563"/>
                          <a14:foregroundMark x1="31939" y1="30281" x2="46958" y2="48597"/>
                          <a14:foregroundMark x1="36122" y1="28065" x2="52471" y2="484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955" b="50902"/>
            <a:stretch/>
          </p:blipFill>
          <p:spPr bwMode="auto">
            <a:xfrm rot="21423635">
              <a:off x="1217954" y="429091"/>
              <a:ext cx="685879" cy="832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" name="Picture 14"/>
            <p:cNvPicPr>
              <a:picLocks noChangeAspect="1" noChangeArrowheads="1"/>
            </p:cNvPicPr>
            <p:nvPr/>
          </p:nvPicPr>
          <p:blipFill>
            <a:blip r:embed="rId36" cstate="print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ackgroundRemoval t="1329" b="96013" l="0" r="94872">
                          <a14:foregroundMark x1="53419" y1="78738" x2="59402" y2="98671"/>
                          <a14:foregroundMark x1="68803" y1="76744" x2="79060" y2="97342"/>
                          <a14:backgroundMark x1="2137" y1="35548" x2="16239" y2="87375"/>
                          <a14:backgroundMark x1="56838" y1="79402" x2="66239" y2="993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96335">
              <a:off x="2800994" y="2145081"/>
              <a:ext cx="583273" cy="750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64" name="Straight Connector 163"/>
            <p:cNvCxnSpPr/>
            <p:nvPr/>
          </p:nvCxnSpPr>
          <p:spPr>
            <a:xfrm>
              <a:off x="334402" y="3486196"/>
              <a:ext cx="325519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TextBox 164"/>
            <p:cNvSpPr txBox="1"/>
            <p:nvPr/>
          </p:nvSpPr>
          <p:spPr>
            <a:xfrm>
              <a:off x="172117" y="3589715"/>
              <a:ext cx="18621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Infrared (IR) Lamps:</a:t>
              </a:r>
              <a:endParaRPr lang="en-GB" sz="1200" dirty="0"/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180181" y="4729094"/>
              <a:ext cx="160005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/>
                <a:t>IR Receiver Module</a:t>
              </a:r>
            </a:p>
          </p:txBody>
        </p:sp>
        <p:sp>
          <p:nvSpPr>
            <p:cNvPr id="167" name="Text Box 229"/>
            <p:cNvSpPr txBox="1">
              <a:spLocks noChangeArrowheads="1"/>
            </p:cNvSpPr>
            <p:nvPr/>
          </p:nvSpPr>
          <p:spPr bwMode="auto">
            <a:xfrm>
              <a:off x="180181" y="5241792"/>
              <a:ext cx="1475358" cy="301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5149" tIns="42574" rIns="85149" bIns="42574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4254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509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27793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70338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605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6177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74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321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en-GB" sz="1400" dirty="0" smtClean="0">
                  <a:latin typeface="+mn-lt"/>
                </a:rPr>
                <a:t>Photo-Diode</a:t>
              </a:r>
              <a:endParaRPr lang="en-GB" sz="1400" dirty="0">
                <a:latin typeface="+mn-lt"/>
              </a:endParaRPr>
            </a:p>
          </p:txBody>
        </p:sp>
        <p:sp>
          <p:nvSpPr>
            <p:cNvPr id="168" name="Text Box 229"/>
            <p:cNvSpPr txBox="1">
              <a:spLocks noChangeArrowheads="1"/>
            </p:cNvSpPr>
            <p:nvPr/>
          </p:nvSpPr>
          <p:spPr bwMode="auto">
            <a:xfrm>
              <a:off x="180181" y="5748136"/>
              <a:ext cx="1346173" cy="516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5149" tIns="42574" rIns="85149" bIns="42574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4254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509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27793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70338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605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6177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74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321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en-GB" sz="1400" dirty="0" smtClean="0">
                  <a:latin typeface="+mn-lt"/>
                </a:rPr>
                <a:t>Optical Fibre Transmitter</a:t>
              </a:r>
              <a:endParaRPr lang="en-GB" sz="1400" dirty="0">
                <a:latin typeface="+mn-lt"/>
              </a:endParaRPr>
            </a:p>
          </p:txBody>
        </p:sp>
        <p:sp>
          <p:nvSpPr>
            <p:cNvPr id="169" name="Text Box 229"/>
            <p:cNvSpPr txBox="1">
              <a:spLocks noChangeArrowheads="1"/>
            </p:cNvSpPr>
            <p:nvPr/>
          </p:nvSpPr>
          <p:spPr bwMode="auto">
            <a:xfrm>
              <a:off x="180181" y="6469924"/>
              <a:ext cx="1475358" cy="301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5149" tIns="42574" rIns="85149" bIns="42574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4254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509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27793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70338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605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6177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74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321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en-GB" sz="1400" dirty="0" smtClean="0">
                  <a:latin typeface="+mn-lt"/>
                </a:rPr>
                <a:t>Photo-Transistor</a:t>
              </a:r>
              <a:endParaRPr lang="en-GB" sz="1400" dirty="0">
                <a:latin typeface="+mn-lt"/>
              </a:endParaRPr>
            </a:p>
          </p:txBody>
        </p:sp>
        <p:sp>
          <p:nvSpPr>
            <p:cNvPr id="170" name="Text Box 229"/>
            <p:cNvSpPr txBox="1">
              <a:spLocks noChangeArrowheads="1"/>
            </p:cNvSpPr>
            <p:nvPr/>
          </p:nvSpPr>
          <p:spPr bwMode="auto">
            <a:xfrm>
              <a:off x="180181" y="6976269"/>
              <a:ext cx="1755358" cy="301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5149" tIns="42574" rIns="85149" bIns="42574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42545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850900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27793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1703388" algn="l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1605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6177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0749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5321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en-GB" sz="1400" dirty="0" smtClean="0">
                  <a:latin typeface="+mn-lt"/>
                </a:rPr>
                <a:t>Photo-Interrupter</a:t>
              </a:r>
              <a:endParaRPr lang="en-GB" sz="1400" dirty="0">
                <a:latin typeface="+mn-lt"/>
              </a:endParaRPr>
            </a:p>
          </p:txBody>
        </p:sp>
        <p:pic>
          <p:nvPicPr>
            <p:cNvPr id="171" name="Picture 6"/>
            <p:cNvPicPr>
              <a:picLocks noChangeAspect="1" noChangeArrowheads="1"/>
            </p:cNvPicPr>
            <p:nvPr/>
          </p:nvPicPr>
          <p:blipFill rotWithShape="1">
            <a:blip r:embed="rId38" cstate="print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ackgroundRemoval t="403" b="95161" l="0" r="97913">
                          <a14:backgroundMark x1="1139" y1="64113" x2="93738" y2="0"/>
                          <a14:backgroundMark x1="5693" y1="76613" x2="68880" y2="29839"/>
                          <a14:backgroundMark x1="5503" y1="68952" x2="6831" y2="74597"/>
                          <a14:backgroundMark x1="20304" y1="63710" x2="69639" y2="28629"/>
                          <a14:backgroundMark x1="74194" y1="50000" x2="5123" y2="9314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6" r="1" b="39782"/>
            <a:stretch/>
          </p:blipFill>
          <p:spPr bwMode="auto">
            <a:xfrm rot="14726254">
              <a:off x="1359025" y="4162624"/>
              <a:ext cx="576550" cy="387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2" name="Picture 5"/>
            <p:cNvPicPr>
              <a:picLocks noChangeAspect="1" noChangeArrowheads="1"/>
            </p:cNvPicPr>
            <p:nvPr/>
          </p:nvPicPr>
          <p:blipFill rotWithShape="1">
            <a:blip r:embed="rId40" cstate="print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ackgroundRemoval t="0" b="97878" l="571" r="9685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195" b="36924"/>
            <a:stretch/>
          </p:blipFill>
          <p:spPr bwMode="auto">
            <a:xfrm>
              <a:off x="1893963" y="4065751"/>
              <a:ext cx="518639" cy="51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3" name="Picture 34"/>
            <p:cNvPicPr>
              <a:picLocks noChangeAspect="1" noChangeArrowheads="1"/>
            </p:cNvPicPr>
            <p:nvPr/>
          </p:nvPicPr>
          <p:blipFill rotWithShape="1">
            <a:blip r:embed="rId42" cstate="print">
              <a:extLst>
                <a:ext uri="{BEBA8EAE-BF5A-486C-A8C5-ECC9F3942E4B}">
                  <a14:imgProps xmlns:a14="http://schemas.microsoft.com/office/drawing/2010/main">
                    <a14:imgLayer r:embed="rId43">
                      <a14:imgEffect>
                        <a14:backgroundRemoval t="9195" b="89080" l="0" r="99054">
                          <a14:backgroundMark x1="4416" y1="48276" x2="40063" y2="51724"/>
                          <a14:backgroundMark x1="37224" y1="43678" x2="45741" y2="43103"/>
                          <a14:backgroundMark x1="1262" y1="76437" x2="51104" y2="73563"/>
                          <a14:backgroundMark x1="631" y1="41379" x2="45741" y2="40230"/>
                          <a14:backgroundMark x1="59937" y1="78736" x2="94006" y2="775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73"/>
            <a:stretch/>
          </p:blipFill>
          <p:spPr bwMode="auto">
            <a:xfrm rot="16200000">
              <a:off x="2415122" y="4105810"/>
              <a:ext cx="574799" cy="441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" name="Picture 17"/>
            <p:cNvPicPr>
              <a:picLocks noChangeAspect="1" noChangeArrowheads="1"/>
            </p:cNvPicPr>
            <p:nvPr/>
          </p:nvPicPr>
          <p:blipFill rotWithShape="1">
            <a:blip r:embed="rId44" cstate="print">
              <a:extLst>
                <a:ext uri="{BEBA8EAE-BF5A-486C-A8C5-ECC9F3942E4B}">
                  <a14:imgProps xmlns:a14="http://schemas.microsoft.com/office/drawing/2010/main">
                    <a14:imgLayer r:embed="rId45">
                      <a14:imgEffect>
                        <a14:backgroundRemoval t="3766" b="94142" l="0" r="98836">
                          <a14:foregroundMark x1="25182" y1="30126" x2="27656" y2="30962"/>
                          <a14:foregroundMark x1="13537" y1="15063" x2="19942" y2="18828"/>
                          <a14:backgroundMark x1="27220" y1="39749" x2="85298" y2="66946"/>
                          <a14:backgroundMark x1="23872" y1="32218" x2="26929" y2="32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5"/>
            <a:stretch/>
          </p:blipFill>
          <p:spPr bwMode="auto">
            <a:xfrm rot="4844336">
              <a:off x="1080700" y="5307601"/>
              <a:ext cx="585765" cy="407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6" name="Picture 18"/>
            <p:cNvPicPr>
              <a:picLocks noChangeAspect="1" noChangeArrowheads="1"/>
            </p:cNvPicPr>
            <p:nvPr/>
          </p:nvPicPr>
          <p:blipFill rotWithShape="1">
            <a:blip r:embed="rId46" cstate="print">
              <a:extLst>
                <a:ext uri="{BEBA8EAE-BF5A-486C-A8C5-ECC9F3942E4B}">
                  <a14:imgProps xmlns:a14="http://schemas.microsoft.com/office/drawing/2010/main">
                    <a14:imgLayer r:embed="rId47">
                      <a14:imgEffect>
                        <a14:backgroundRemoval t="9953" b="89100" l="1031" r="99313">
                          <a14:foregroundMark x1="68213" y1="19431" x2="91581" y2="16114"/>
                          <a14:backgroundMark x1="6014" y1="57820" x2="64261" y2="49763"/>
                          <a14:backgroundMark x1="6186" y1="76303" x2="66495" y2="66351"/>
                          <a14:backgroundMark x1="68385" y1="81991" x2="94502" y2="76777"/>
                          <a14:backgroundMark x1="95361" y1="66351" x2="93299" y2="73934"/>
                          <a14:backgroundMark x1="5842" y1="53555" x2="66495" y2="44550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925"/>
            <a:stretch/>
          </p:blipFill>
          <p:spPr bwMode="auto">
            <a:xfrm rot="16461816">
              <a:off x="1562858" y="5319420"/>
              <a:ext cx="607089" cy="39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7" name="Rectangle 176"/>
            <p:cNvSpPr/>
            <p:nvPr/>
          </p:nvSpPr>
          <p:spPr>
            <a:xfrm>
              <a:off x="179225" y="4216396"/>
              <a:ext cx="12689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400" dirty="0" smtClean="0"/>
                <a:t>Emitting Diode</a:t>
              </a:r>
              <a:endParaRPr lang="en-GB" sz="1400" dirty="0"/>
            </a:p>
          </p:txBody>
        </p:sp>
        <p:pic>
          <p:nvPicPr>
            <p:cNvPr id="178" name="Picture 19"/>
            <p:cNvPicPr>
              <a:picLocks noChangeAspect="1" noChangeArrowheads="1"/>
            </p:cNvPicPr>
            <p:nvPr/>
          </p:nvPicPr>
          <p:blipFill rotWithShape="1">
            <a:blip r:embed="rId48" cstate="print">
              <a:extLst>
                <a:ext uri="{BEBA8EAE-BF5A-486C-A8C5-ECC9F3942E4B}">
                  <a14:imgProps xmlns:a14="http://schemas.microsoft.com/office/drawing/2010/main">
                    <a14:imgLayer r:embed="rId49">
                      <a14:imgEffect>
                        <a14:backgroundRemoval t="9607" b="89956" l="10000" r="99074">
                          <a14:backgroundMark x1="11481" y1="27074" x2="64444" y2="53712"/>
                          <a14:backgroundMark x1="97128" y1="67284" x2="94256" y2="97531"/>
                          <a14:backgroundMark x1="96606" y1="38272" x2="96084" y2="77778"/>
                          <a14:backgroundMark x1="61358" y1="66049" x2="11227" y2="45679"/>
                          <a14:backgroundMark x1="93473" y1="83951" x2="85640" y2="913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13" t="18029"/>
            <a:stretch/>
          </p:blipFill>
          <p:spPr bwMode="auto">
            <a:xfrm rot="15550954">
              <a:off x="2050911" y="5371000"/>
              <a:ext cx="581659" cy="29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9" name="Picture 7"/>
            <p:cNvPicPr>
              <a:picLocks noChangeAspect="1" noChangeArrowheads="1"/>
            </p:cNvPicPr>
            <p:nvPr/>
          </p:nvPicPr>
          <p:blipFill rotWithShape="1">
            <a:blip r:embed="rId50" cstate="print">
              <a:extLst>
                <a:ext uri="{BEBA8EAE-BF5A-486C-A8C5-ECC9F3942E4B}">
                  <a14:imgProps xmlns:a14="http://schemas.microsoft.com/office/drawing/2010/main">
                    <a14:imgLayer r:embed="rId51">
                      <a14:imgEffect>
                        <a14:backgroundRemoval t="1087" b="98370" l="0" r="99165">
                          <a14:backgroundMark x1="2003" y1="41848" x2="65609" y2="40217"/>
                          <a14:backgroundMark x1="2838" y1="63587" x2="66110" y2="630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34"/>
            <a:stretch/>
          </p:blipFill>
          <p:spPr bwMode="auto">
            <a:xfrm rot="16200000">
              <a:off x="2193095" y="4757410"/>
              <a:ext cx="605070" cy="363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0" name="Picture 8"/>
            <p:cNvPicPr>
              <a:picLocks noChangeAspect="1" noChangeArrowheads="1"/>
            </p:cNvPicPr>
            <p:nvPr/>
          </p:nvPicPr>
          <p:blipFill rotWithShape="1">
            <a:blip r:embed="rId52" cstate="print">
              <a:extLst>
                <a:ext uri="{BEBA8EAE-BF5A-486C-A8C5-ECC9F3942E4B}">
                  <a14:imgProps xmlns:a14="http://schemas.microsoft.com/office/drawing/2010/main">
                    <a14:imgLayer r:embed="rId53">
                      <a14:imgEffect>
                        <a14:backgroundRemoval t="9562" b="89243" l="2057" r="97310">
                          <a14:foregroundMark x1="91930" y1="14741" x2="93829" y2="65737"/>
                          <a14:foregroundMark x1="93354" y1="34661" x2="94620" y2="35060"/>
                          <a14:foregroundMark x1="6013" y1="49402" x2="59019" y2="42231"/>
                          <a14:foregroundMark x1="5380" y1="43426" x2="65506" y2="34661"/>
                          <a14:foregroundMark x1="7120" y1="62948" x2="67880" y2="50996"/>
                          <a14:backgroundMark x1="92880" y1="19124" x2="95095" y2="75299"/>
                          <a14:backgroundMark x1="64715" y1="86454" x2="94304" y2="84064"/>
                          <a14:backgroundMark x1="3481" y1="67729" x2="64241" y2="60558"/>
                          <a14:backgroundMark x1="5222" y1="49004" x2="59652" y2="41833"/>
                          <a14:backgroundMark x1="62529" y1="46821" x2="8736" y2="554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28"/>
            <a:stretch/>
          </p:blipFill>
          <p:spPr bwMode="auto">
            <a:xfrm rot="16465867">
              <a:off x="1699086" y="4721287"/>
              <a:ext cx="603326" cy="39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1" name="Picture 25"/>
            <p:cNvPicPr>
              <a:picLocks noChangeAspect="1" noChangeArrowheads="1"/>
            </p:cNvPicPr>
            <p:nvPr/>
          </p:nvPicPr>
          <p:blipFill>
            <a:blip r:embed="rId54" cstate="print">
              <a:extLst>
                <a:ext uri="{BEBA8EAE-BF5A-486C-A8C5-ECC9F3942E4B}">
                  <a14:imgProps xmlns:a14="http://schemas.microsoft.com/office/drawing/2010/main">
                    <a14:imgLayer r:embed="rId55">
                      <a14:imgEffect>
                        <a14:backgroundRemoval t="1617" b="99538" l="3037" r="99783">
                          <a14:foregroundMark x1="11280" y1="34873" x2="10195" y2="37182"/>
                          <a14:foregroundMark x1="32104" y1="12702" x2="25597" y2="19861"/>
                          <a14:foregroundMark x1="50108" y1="24480" x2="53362" y2="30254"/>
                          <a14:backgroundMark x1="37744" y1="45035" x2="50759" y2="62587"/>
                          <a14:backgroundMark x1="48807" y1="37413" x2="86768" y2="69515"/>
                          <a14:backgroundMark x1="42299" y1="36028" x2="43818" y2="38337"/>
                          <a14:backgroundMark x1="9111" y1="37182" x2="25380" y2="54042"/>
                          <a14:backgroundMark x1="21475" y1="48499" x2="27115" y2="53580"/>
                        </a14:backgroundRemoval>
                      </a14:imgEffect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73852">
              <a:off x="1318869" y="5744547"/>
              <a:ext cx="646669" cy="60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2" name="Picture 13"/>
            <p:cNvPicPr>
              <a:picLocks noChangeAspect="1" noChangeArrowheads="1"/>
            </p:cNvPicPr>
            <p:nvPr/>
          </p:nvPicPr>
          <p:blipFill rotWithShape="1">
            <a:blip r:embed="rId56" cstate="print">
              <a:extLst>
                <a:ext uri="{BEBA8EAE-BF5A-486C-A8C5-ECC9F3942E4B}">
                  <a14:imgProps xmlns:a14="http://schemas.microsoft.com/office/drawing/2010/main">
                    <a14:imgLayer r:embed="rId57">
                      <a14:imgEffect>
                        <a14:backgroundRemoval t="0" b="95887" l="0" r="95423">
                          <a14:backgroundMark x1="32265" y1="51732" x2="59725" y2="82468"/>
                          <a14:backgroundMark x1="51487" y1="52381" x2="78261" y2="82251"/>
                          <a14:backgroundMark x1="6178" y1="21429" x2="29519" y2="47186"/>
                          <a14:backgroundMark x1="5492" y1="19913" x2="18078" y2="339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675" b="26489"/>
            <a:stretch/>
          </p:blipFill>
          <p:spPr bwMode="auto">
            <a:xfrm rot="2304774">
              <a:off x="1520582" y="6305299"/>
              <a:ext cx="510409" cy="526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3" name="Picture 14"/>
            <p:cNvPicPr>
              <a:picLocks noChangeAspect="1" noChangeArrowheads="1"/>
            </p:cNvPicPr>
            <p:nvPr/>
          </p:nvPicPr>
          <p:blipFill rotWithShape="1">
            <a:blip r:embed="rId58" cstate="print">
              <a:extLst>
                <a:ext uri="{BEBA8EAE-BF5A-486C-A8C5-ECC9F3942E4B}">
                  <a14:imgProps xmlns:a14="http://schemas.microsoft.com/office/drawing/2010/main">
                    <a14:imgLayer r:embed="rId59">
                      <a14:imgEffect>
                        <a14:backgroundRemoval t="791" b="94466" l="516" r="100000">
                          <a14:foregroundMark x1="23236" y1="28063" x2="28571" y2="26877"/>
                          <a14:foregroundMark x1="28571" y1="26877" x2="30809" y2="62451"/>
                          <a14:backgroundMark x1="6713" y1="32016" x2="10155" y2="91304"/>
                          <a14:backgroundMark x1="32186" y1="45455" x2="98623" y2="23320"/>
                          <a14:backgroundMark x1="30637" y1="40316" x2="72289" y2="30040"/>
                          <a14:backgroundMark x1="33046" y1="70356" x2="96213" y2="56522"/>
                          <a14:backgroundMark x1="3982" y1="20305" x2="45133" y2="12183"/>
                          <a14:backgroundMark x1="43805" y1="22335" x2="78982" y2="8629"/>
                          <a14:backgroundMark x1="78540" y1="16244" x2="98894" y2="50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6"/>
            <a:stretch/>
          </p:blipFill>
          <p:spPr bwMode="auto">
            <a:xfrm rot="5741838">
              <a:off x="2357389" y="6382361"/>
              <a:ext cx="774667" cy="4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" name="Picture 15"/>
            <p:cNvPicPr>
              <a:picLocks noChangeAspect="1" noChangeArrowheads="1"/>
            </p:cNvPicPr>
            <p:nvPr/>
          </p:nvPicPr>
          <p:blipFill rotWithShape="1">
            <a:blip r:embed="rId60" cstate="print">
              <a:extLst>
                <a:ext uri="{BEBA8EAE-BF5A-486C-A8C5-ECC9F3942E4B}">
                  <a14:imgProps xmlns:a14="http://schemas.microsoft.com/office/drawing/2010/main">
                    <a14:imgLayer r:embed="rId61">
                      <a14:imgEffect>
                        <a14:backgroundRemoval t="0" b="96597" l="739" r="92857">
                          <a14:foregroundMark x1="89655" y1="17539" x2="89901" y2="25393"/>
                          <a14:backgroundMark x1="60345" y1="20157" x2="76601" y2="4188"/>
                          <a14:backgroundMark x1="91133" y1="17801" x2="91626" y2="28534"/>
                          <a14:backgroundMark x1="62808" y1="47382" x2="17241" y2="93717"/>
                          <a14:backgroundMark x1="14532" y1="81675" x2="51970" y2="38220"/>
                          <a14:backgroundMark x1="63300" y1="33770" x2="57635" y2="397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51" b="30333"/>
            <a:stretch/>
          </p:blipFill>
          <p:spPr bwMode="auto">
            <a:xfrm rot="18920010">
              <a:off x="1920990" y="6269113"/>
              <a:ext cx="646218" cy="665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5" name="Picture 20"/>
            <p:cNvPicPr>
              <a:picLocks noChangeAspect="1" noChangeArrowheads="1"/>
            </p:cNvPicPr>
            <p:nvPr/>
          </p:nvPicPr>
          <p:blipFill>
            <a:blip r:embed="rId62" cstate="print">
              <a:extLst>
                <a:ext uri="{BEBA8EAE-BF5A-486C-A8C5-ECC9F3942E4B}">
                  <a14:imgProps xmlns:a14="http://schemas.microsoft.com/office/drawing/2010/main">
                    <a14:imgLayer r:embed="rId63">
                      <a14:imgEffect>
                        <a14:backgroundRemoval t="0" b="97074" l="0" r="97143">
                          <a14:foregroundMark x1="40286" y1="64362" x2="55714" y2="89894"/>
                          <a14:foregroundMark x1="44857" y1="63298" x2="61143" y2="90957"/>
                          <a14:foregroundMark x1="68000" y1="64362" x2="84857" y2="95213"/>
                          <a14:foregroundMark x1="72857" y1="64362" x2="85143" y2="86968"/>
                          <a14:backgroundMark x1="4857" y1="29255" x2="28286" y2="68351"/>
                          <a14:backgroundMark x1="6000" y1="26064" x2="26000" y2="5851"/>
                          <a14:backgroundMark x1="18286" y1="7447" x2="84000" y2="8511"/>
                          <a14:backgroundMark x1="83019" y1="60965" x2="90566" y2="77632"/>
                          <a14:backgroundMark x1="54717" y1="69298" x2="63208" y2="82018"/>
                          <a14:backgroundMark x1="43868" y1="66667" x2="57547" y2="907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33657">
              <a:off x="1648376" y="7051230"/>
              <a:ext cx="515395" cy="553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6" name="Picture 21"/>
            <p:cNvPicPr>
              <a:picLocks noChangeAspect="1" noChangeArrowheads="1"/>
            </p:cNvPicPr>
            <p:nvPr/>
          </p:nvPicPr>
          <p:blipFill>
            <a:blip r:embed="rId64" cstate="print">
              <a:extLst>
                <a:ext uri="{BEBA8EAE-BF5A-486C-A8C5-ECC9F3942E4B}">
                  <a14:imgProps xmlns:a14="http://schemas.microsoft.com/office/drawing/2010/main">
                    <a14:imgLayer r:embed="rId65">
                      <a14:imgEffect>
                        <a14:backgroundRemoval t="1391" b="98087" l="1627" r="98553">
                          <a14:backgroundMark x1="37975" y1="26087" x2="39421" y2="28696"/>
                          <a14:backgroundMark x1="37071" y1="24870" x2="40145" y2="300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01547">
              <a:off x="2190455" y="7025278"/>
              <a:ext cx="582414" cy="605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" name="Picture 27"/>
            <p:cNvPicPr>
              <a:picLocks noChangeAspect="1" noChangeArrowheads="1"/>
            </p:cNvPicPr>
            <p:nvPr/>
          </p:nvPicPr>
          <p:blipFill>
            <a:blip r:embed="rId66" cstate="print">
              <a:extLst>
                <a:ext uri="{BEBA8EAE-BF5A-486C-A8C5-ECC9F3942E4B}">
                  <a14:imgProps xmlns:a14="http://schemas.microsoft.com/office/drawing/2010/main">
                    <a14:imgLayer r:embed="rId67">
                      <a14:imgEffect>
                        <a14:backgroundRemoval t="0" b="92958" l="0" r="100000">
                          <a14:foregroundMark x1="31064" y1="57277" x2="5532" y2="43662"/>
                          <a14:foregroundMark x1="30638" y1="57277" x2="4255" y2="44601"/>
                          <a14:foregroundMark x1="29787" y1="55869" x2="4681" y2="43192"/>
                          <a14:backgroundMark x1="79149" y1="13615" x2="75745" y2="7981"/>
                          <a14:backgroundMark x1="80000" y1="11268" x2="65957" y2="6103"/>
                          <a14:backgroundMark x1="66383" y1="7042" x2="48936" y2="33333"/>
                          <a14:backgroundMark x1="39574" y1="45070" x2="37021" y2="49765"/>
                          <a14:backgroundMark x1="88511" y1="41784" x2="85957" y2="37559"/>
                          <a14:backgroundMark x1="90213" y1="39437" x2="77872" y2="34742"/>
                          <a14:backgroundMark x1="31489" y1="55869" x2="2979" y2="413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783365" flipH="1">
              <a:off x="2776307" y="7056000"/>
              <a:ext cx="654088" cy="592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http://www.qrcode-monkey.com/temp/qrcodeb55ec62ad5c955b8394471c0a033369e.png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303" y="139609"/>
            <a:ext cx="806400" cy="806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128" y="3475132"/>
            <a:ext cx="806400" cy="806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4" name="Picture 6" descr="SuperFlux (Piranha)"/>
          <p:cNvPicPr>
            <a:picLocks noChangeAspect="1" noChangeArrowheads="1"/>
          </p:cNvPicPr>
          <p:nvPr/>
        </p:nvPicPr>
        <p:blipFill>
          <a:blip r:embed="rId70">
            <a:extLst>
              <a:ext uri="{BEBA8EAE-BF5A-486C-A8C5-ECC9F3942E4B}">
                <a14:imgProps xmlns:a14="http://schemas.microsoft.com/office/drawing/2010/main">
                  <a14:imgLayer r:embed="rId7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615" y="229289"/>
            <a:ext cx="1092131" cy="109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28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790400" y="0"/>
            <a:ext cx="3515369" cy="7477200"/>
            <a:chOff x="180181" y="76869"/>
            <a:chExt cx="3515369" cy="7477200"/>
          </a:xfrm>
        </p:grpSpPr>
        <p:pic>
          <p:nvPicPr>
            <p:cNvPr id="1026" name="Picture 2" descr="map of europe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0"/>
            <a:stretch/>
          </p:blipFill>
          <p:spPr bwMode="auto">
            <a:xfrm>
              <a:off x="256381" y="76869"/>
              <a:ext cx="3352800" cy="1946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" name="TextBox 1"/>
            <p:cNvSpPr txBox="1"/>
            <p:nvPr/>
          </p:nvSpPr>
          <p:spPr>
            <a:xfrm>
              <a:off x="256381" y="2175669"/>
              <a:ext cx="2815964" cy="1538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Brightek (Europe) Limited</a:t>
              </a:r>
            </a:p>
            <a:p>
              <a:endParaRPr lang="en-GB" sz="600" dirty="0" smtClean="0"/>
            </a:p>
            <a:p>
              <a:r>
                <a:rPr lang="en-GB" sz="1200" dirty="0" smtClean="0"/>
                <a:t>5 Cochrane House, Admirals Way</a:t>
              </a:r>
            </a:p>
            <a:p>
              <a:r>
                <a:rPr lang="en-GB" sz="1200" dirty="0" smtClean="0"/>
                <a:t>London E14 9UD, United Kingdom</a:t>
              </a:r>
            </a:p>
            <a:p>
              <a:endParaRPr lang="en-GB" sz="600" dirty="0"/>
            </a:p>
            <a:p>
              <a:r>
                <a:rPr lang="en-GB" sz="1200" dirty="0" smtClean="0"/>
                <a:t>Tel: +44 20 8776 3507 / +44 20 8776 3509</a:t>
              </a:r>
            </a:p>
            <a:p>
              <a:r>
                <a:rPr lang="en-GB" sz="1200" dirty="0" smtClean="0"/>
                <a:t>Email: sales@brightekeurope.com</a:t>
              </a:r>
            </a:p>
            <a:p>
              <a:endParaRPr lang="en-GB" sz="600" dirty="0"/>
            </a:p>
            <a:p>
              <a:r>
                <a:rPr lang="en-GB" sz="1200" dirty="0" smtClean="0"/>
                <a:t>Webpage: www.brightekeurope.com</a:t>
              </a:r>
              <a:endParaRPr lang="en-GB" sz="1200" dirty="0"/>
            </a:p>
          </p:txBody>
        </p:sp>
        <p:pic>
          <p:nvPicPr>
            <p:cNvPr id="3" name="Picture 2" descr="http://www.qrcode-monkey.com/temp/qrcodec75a20f61f72be2d2246fed49f3baa1b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3793" y1="17414" x2="13793" y2="17414"/>
                          <a14:foregroundMark x1="20862" y1="6379" x2="20862" y2="6379"/>
                          <a14:foregroundMark x1="27759" y1="6379" x2="27759" y2="95000"/>
                          <a14:foregroundMark x1="8276" y1="18793" x2="8276" y2="70000"/>
                          <a14:foregroundMark x1="72069" y1="10517" x2="72069" y2="78448"/>
                          <a14:foregroundMark x1="80345" y1="20172" x2="27759" y2="93621"/>
                          <a14:foregroundMark x1="33276" y1="7759" x2="88621" y2="85345"/>
                          <a14:foregroundMark x1="81724" y1="92241" x2="45690" y2="90862"/>
                          <a14:foregroundMark x1="19483" y1="83966" x2="47069" y2="54828"/>
                          <a14:foregroundMark x1="15345" y1="10517" x2="61034" y2="28448"/>
                          <a14:foregroundMark x1="70690" y1="14655" x2="4138" y2="58966"/>
                          <a14:foregroundMark x1="16724" y1="20172" x2="16724" y2="71379"/>
                          <a14:foregroundMark x1="77586" y1="14655" x2="80345" y2="67241"/>
                          <a14:foregroundMark x1="88621" y1="16034" x2="91552" y2="36724"/>
                          <a14:backgroundMark x1="4639" y1="7732" x2="3093" y2="293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497" y="2175669"/>
              <a:ext cx="804684" cy="8046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Picture\Distributor LOGOS\60045 microdis_logo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814987"/>
              <a:ext cx="1580175" cy="55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Picture\Distributor LOGOS\ecomal.g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239" y="6865141"/>
              <a:ext cx="2326142" cy="688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:\Picture\Distributor LOGOS\elet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620" y="6071937"/>
              <a:ext cx="1316310" cy="646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D:\Picture\Distributor LOGOS\elgerta.gif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83" y="4857497"/>
              <a:ext cx="1563559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D:\Picture\Distributor LOGOS\ga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233069"/>
              <a:ext cx="1545283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D:\Picture\Distributor LOGOS\logo - Copy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581" y="6164926"/>
              <a:ext cx="1575539" cy="553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D:\Picture\Distributor LOGOS\logo_addis3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2745" y="5401099"/>
              <a:ext cx="1692805" cy="552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D:\Picture\Distributor LOGOS\logo_top - Copy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59" y="5401099"/>
              <a:ext cx="1674329" cy="600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D:\Picture\Distributor LOGOS\micro ele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75" y="4259206"/>
              <a:ext cx="1751206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21" descr="http://www.qrcode-monkey.com/temp/qrcodee5e6a890d0dee50a8fb943a8626e428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0381" y="6747669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32581" y="3775869"/>
              <a:ext cx="3255196" cy="0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0181" y="3879870"/>
              <a:ext cx="23074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Our Partners (QR Code to full list):</a:t>
              </a:r>
              <a:endParaRPr lang="en-GB" sz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2000" y="72000"/>
            <a:ext cx="7605783" cy="7549112"/>
            <a:chOff x="3851998" y="71456"/>
            <a:chExt cx="7605783" cy="7549112"/>
          </a:xfrm>
        </p:grpSpPr>
        <p:sp>
          <p:nvSpPr>
            <p:cNvPr id="52" name="Teardrop 51"/>
            <p:cNvSpPr/>
            <p:nvPr/>
          </p:nvSpPr>
          <p:spPr>
            <a:xfrm rot="10800000" flipH="1">
              <a:off x="10076398" y="6356968"/>
              <a:ext cx="1335600" cy="1263600"/>
            </a:xfrm>
            <a:prstGeom prst="teardrop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tx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tx2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9" name="Teardrop 48"/>
            <p:cNvSpPr/>
            <p:nvPr/>
          </p:nvSpPr>
          <p:spPr>
            <a:xfrm rot="10800000" flipV="1">
              <a:off x="3851998" y="71456"/>
              <a:ext cx="3713601" cy="3780543"/>
            </a:xfrm>
            <a:prstGeom prst="teardrop">
              <a:avLst/>
            </a:prstGeom>
            <a:gradFill flip="none" rotWithShape="1">
              <a:gsLst>
                <a:gs pos="0">
                  <a:schemeClr val="tx2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tx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tx2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918917" y="177592"/>
              <a:ext cx="1828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Dot Matrix Display:</a:t>
              </a:r>
              <a:endParaRPr lang="en-GB" sz="1200" dirty="0"/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355" b="8829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9" b="10764"/>
            <a:stretch/>
          </p:blipFill>
          <p:spPr>
            <a:xfrm>
              <a:off x="4142581" y="648095"/>
              <a:ext cx="1735454" cy="1451374"/>
            </a:xfrm>
            <a:prstGeom prst="rect">
              <a:avLst/>
            </a:prstGeom>
          </p:spPr>
        </p:pic>
        <p:sp>
          <p:nvSpPr>
            <p:cNvPr id="35" name="Rectangle 34"/>
            <p:cNvSpPr/>
            <p:nvPr/>
          </p:nvSpPr>
          <p:spPr>
            <a:xfrm>
              <a:off x="5971380" y="1032669"/>
              <a:ext cx="1602105" cy="1169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Size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Colour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5x7, 5x8, 8x8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Round </a:t>
              </a:r>
              <a:r>
                <a:rPr lang="en-GB" sz="1400" dirty="0"/>
                <a:t>/ Square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endParaRPr lang="en-GB" sz="14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918917" y="2490668"/>
              <a:ext cx="13479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Digit Display: </a:t>
              </a:r>
              <a:endParaRPr lang="en-GB" sz="1600" b="1" dirty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971381" y="3369587"/>
              <a:ext cx="1727909" cy="1169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Size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Colour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PTH / SMD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1, 2, 3, 4 Digits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Alpha- / Numeral</a:t>
              </a:r>
              <a:endParaRPr lang="en-GB" sz="14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918916" y="4995069"/>
              <a:ext cx="14268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Graph Display:</a:t>
              </a:r>
              <a:endParaRPr lang="en-GB" sz="1600" b="1" dirty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6" name="Picture 6" descr="Graphic Display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242"/>
            <a:stretch/>
          </p:blipFill>
          <p:spPr bwMode="auto">
            <a:xfrm>
              <a:off x="3909657" y="5396414"/>
              <a:ext cx="2118772" cy="1732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Rectangle 46"/>
            <p:cNvSpPr/>
            <p:nvPr/>
          </p:nvSpPr>
          <p:spPr>
            <a:xfrm>
              <a:off x="5971381" y="5851118"/>
              <a:ext cx="1594219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Colour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Flexible Colour </a:t>
              </a:r>
            </a:p>
            <a:p>
              <a:r>
                <a:rPr lang="en-GB" sz="1400" dirty="0" smtClean="0"/>
                <a:t>Combination</a:t>
              </a:r>
            </a:p>
          </p:txBody>
        </p:sp>
        <p:pic>
          <p:nvPicPr>
            <p:cNvPr id="1051" name="Picture 27" descr="http://www.qrcode-monkey.com/temp/qrcodedcf49f6e9eb047f4e2cc7026a13a1ce3.png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3381" y="4995069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000" y="176400"/>
              <a:ext cx="806400" cy="806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000" y="2480469"/>
              <a:ext cx="806400" cy="806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" name="Snip Single Corner Rectangle 13"/>
            <p:cNvSpPr/>
            <p:nvPr/>
          </p:nvSpPr>
          <p:spPr>
            <a:xfrm flipH="1">
              <a:off x="3990181" y="7433467"/>
              <a:ext cx="6096000" cy="117683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632000" y="7201892"/>
              <a:ext cx="298758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/>
                <a:t>www.brightekeurope.com</a:t>
              </a:r>
              <a:endParaRPr lang="en-GB" sz="1400" dirty="0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5808" y="7039469"/>
              <a:ext cx="2219394" cy="470200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22"/>
            <a:srcRect l="17817" t="7569" r="32183" b="24971"/>
            <a:stretch/>
          </p:blipFill>
          <p:spPr>
            <a:xfrm rot="19189871" flipH="1" flipV="1">
              <a:off x="4214970" y="3086360"/>
              <a:ext cx="1508145" cy="1526063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</p:pic>
        <p:sp>
          <p:nvSpPr>
            <p:cNvPr id="60" name="TextBox 59"/>
            <p:cNvSpPr txBox="1"/>
            <p:nvPr/>
          </p:nvSpPr>
          <p:spPr>
            <a:xfrm>
              <a:off x="7724267" y="160715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Housing Lamps:</a:t>
              </a:r>
              <a:endParaRPr lang="en-GB" sz="1200" dirty="0"/>
            </a:p>
          </p:txBody>
        </p:sp>
        <p:pic>
          <p:nvPicPr>
            <p:cNvPr id="1053" name="Picture 29" descr="http://www.qrcode-monkey.com/temp/qrcodee475aabbd60566fa77b1140386282d75.pn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8981" y="176400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Rectangle 63"/>
            <p:cNvSpPr/>
            <p:nvPr/>
          </p:nvSpPr>
          <p:spPr>
            <a:xfrm>
              <a:off x="9537704" y="1032669"/>
              <a:ext cx="1920077" cy="1384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Size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Various Colour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1~12 Bars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Vertical / Horizontal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Round </a:t>
              </a:r>
              <a:r>
                <a:rPr lang="en-GB" sz="1400" dirty="0"/>
                <a:t>/ Square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endParaRPr lang="en-GB" sz="1400" dirty="0"/>
            </a:p>
          </p:txBody>
        </p:sp>
        <p:pic>
          <p:nvPicPr>
            <p:cNvPr id="65" name="Picture 2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0" b="100000" l="0" r="100000">
                          <a14:foregroundMark x1="20330" y1="4762" x2="20330" y2="24603"/>
                          <a14:foregroundMark x1="27473" y1="5556" x2="26374" y2="25397"/>
                          <a14:foregroundMark x1="39560" y1="10317" x2="39560" y2="35714"/>
                          <a14:foregroundMark x1="47253" y1="11905" x2="48901" y2="58730"/>
                          <a14:foregroundMark x1="59341" y1="19841" x2="60440" y2="46825"/>
                          <a14:foregroundMark x1="68132" y1="20635" x2="68132" y2="55556"/>
                          <a14:foregroundMark x1="80220" y1="24603" x2="81319" y2="57937"/>
                          <a14:foregroundMark x1="87363" y1="24603" x2="87363" y2="579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42134" flipV="1">
              <a:off x="7820582" y="853857"/>
              <a:ext cx="1512529" cy="104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6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0" b="98765" l="2439" r="100000">
                          <a14:backgroundMark x1="91870" y1="9053" x2="89837" y2="93416"/>
                          <a14:backgroundMark x1="68293" y1="12346" x2="9350" y2="12757"/>
                          <a14:backgroundMark x1="67480" y1="19753" x2="8130" y2="20988"/>
                          <a14:backgroundMark x1="65041" y1="80658" x2="8130" y2="81070"/>
                          <a14:backgroundMark x1="59350" y1="88889" x2="67480" y2="87654"/>
                          <a14:backgroundMark x1="91057" y1="93827" x2="60976" y2="94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886807" y="3070284"/>
              <a:ext cx="1246587" cy="1231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Box 66"/>
            <p:cNvSpPr txBox="1"/>
            <p:nvPr/>
          </p:nvSpPr>
          <p:spPr>
            <a:xfrm>
              <a:off x="7724267" y="2490668"/>
              <a:ext cx="9906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Light Bar:</a:t>
              </a:r>
              <a:endParaRPr lang="en-GB" sz="1200" dirty="0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9537704" y="3369587"/>
              <a:ext cx="14132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For Backlight</a:t>
              </a:r>
            </a:p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en-GB" sz="1400" dirty="0" smtClean="0"/>
                <a:t>920 / 1470</a:t>
              </a:r>
              <a:endParaRPr lang="en-GB" sz="1400" dirty="0"/>
            </a:p>
          </p:txBody>
        </p:sp>
        <p:pic>
          <p:nvPicPr>
            <p:cNvPr id="1055" name="Picture 31" descr="http://www.qrcode-monkey.com/temp/qrcode08e846d6858e5a020199f420d5f81bb2.png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7600" y="2480400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TextBox 69"/>
            <p:cNvSpPr txBox="1"/>
            <p:nvPr/>
          </p:nvSpPr>
          <p:spPr>
            <a:xfrm>
              <a:off x="7817590" y="4732715"/>
              <a:ext cx="3440227" cy="156966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en-GB" sz="600" b="1" u="sng" dirty="0" smtClean="0"/>
            </a:p>
            <a:p>
              <a:pPr algn="ctr"/>
              <a:r>
                <a:rPr lang="en-GB" sz="1600" b="1" u="sng" dirty="0" smtClean="0"/>
                <a:t>Customised Solution</a:t>
              </a:r>
            </a:p>
            <a:p>
              <a:pPr algn="ctr"/>
              <a:endParaRPr lang="en-GB" sz="600" dirty="0" smtClean="0"/>
            </a:p>
            <a:p>
              <a:pPr algn="ctr"/>
              <a:r>
                <a:rPr lang="en-GB" sz="1400" dirty="0" smtClean="0"/>
                <a:t>Do you have special requirement of the wavelength, legs bending, casting, colour, usage, viewing angle, application?</a:t>
              </a:r>
            </a:p>
            <a:p>
              <a:pPr algn="ctr"/>
              <a:endParaRPr lang="en-GB" sz="600" dirty="0"/>
            </a:p>
            <a:p>
              <a:pPr algn="ctr"/>
              <a:r>
                <a:rPr lang="en-GB" sz="1400" dirty="0" smtClean="0"/>
                <a:t>We are here to help!</a:t>
              </a:r>
            </a:p>
            <a:p>
              <a:pPr algn="ctr"/>
              <a:endParaRPr lang="en-GB" sz="600" dirty="0"/>
            </a:p>
          </p:txBody>
        </p:sp>
        <p:pic>
          <p:nvPicPr>
            <p:cNvPr id="1059" name="Picture 35" descr="https://encrypted-tbn2.gstatic.com/images?q=tbn:ANd9GcQKRm99Z3wjzuerjUcz4GOWmT95XC1evF2VexuGFCUDjqaafWTxK8fJ7K_l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39599" y="4419233"/>
              <a:ext cx="765782" cy="765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65931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191</Words>
  <Application>Microsoft Office PowerPoint</Application>
  <PresentationFormat>Custom</PresentationFormat>
  <Paragraphs>66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70</cp:revision>
  <cp:lastPrinted>2014-10-24T07:54:33Z</cp:lastPrinted>
  <dcterms:created xsi:type="dcterms:W3CDTF">2006-08-16T00:00:00Z</dcterms:created>
  <dcterms:modified xsi:type="dcterms:W3CDTF">2015-01-19T11:05:26Z</dcterms:modified>
</cp:coreProperties>
</file>